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68" r:id="rId2"/>
  </p:sldIdLst>
  <p:sldSz cx="9906000" cy="6858000" type="A4"/>
  <p:notesSz cx="6735763" cy="9866313"/>
  <p:defaultTextStyle>
    <a:defPPr>
      <a:defRPr lang="de-CH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CACA"/>
    <a:srgbClr val="82FF82"/>
    <a:srgbClr val="C0FFC0"/>
    <a:srgbClr val="FF3333"/>
    <a:srgbClr val="FDE3E3"/>
    <a:srgbClr val="FF8080"/>
    <a:srgbClr val="FF404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59" autoAdjust="0"/>
    <p:restoredTop sz="90929"/>
  </p:normalViewPr>
  <p:slideViewPr>
    <p:cSldViewPr>
      <p:cViewPr>
        <p:scale>
          <a:sx n="150" d="100"/>
          <a:sy n="150" d="100"/>
        </p:scale>
        <p:origin x="1524" y="1608"/>
      </p:cViewPr>
      <p:guideLst>
        <p:guide orient="horz" pos="2165"/>
        <p:guide pos="31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25857" cy="528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92" tIns="45145" rIns="90292" bIns="45145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7210" y="1"/>
            <a:ext cx="2925857" cy="528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92" tIns="45145" rIns="90292" bIns="45145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54063"/>
            <a:ext cx="5334000" cy="3694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9779" y="4675178"/>
            <a:ext cx="4953508" cy="444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92" tIns="45145" rIns="90292" bIns="45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48777"/>
            <a:ext cx="2925857" cy="528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92" tIns="45145" rIns="90292" bIns="45145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7210" y="9348777"/>
            <a:ext cx="2925857" cy="528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92" tIns="45145" rIns="90292" bIns="45145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B77179DB-E723-4658-A522-26088D696A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34816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37452" indent="-283635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34542" indent="-226908">
              <a:defRPr sz="1200">
                <a:solidFill>
                  <a:schemeClr val="tx1"/>
                </a:solidFill>
                <a:latin typeface="Arial" charset="0"/>
              </a:defRPr>
            </a:lvl3pPr>
            <a:lvl4pPr marL="1588359" indent="-226908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42175" indent="-226908">
              <a:defRPr sz="1200">
                <a:solidFill>
                  <a:schemeClr val="tx1"/>
                </a:solidFill>
                <a:latin typeface="Arial" charset="0"/>
              </a:defRPr>
            </a:lvl5pPr>
            <a:lvl6pPr marL="2495992" indent="-22690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49809" indent="-22690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03625" indent="-22690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57442" indent="-22690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8F161696-484C-44F3-8BE0-E755049C51D7}" type="slidenum">
              <a:rPr lang="de-DE" smtClean="0"/>
              <a:pPr/>
              <a:t>1</a:t>
            </a:fld>
            <a:endParaRPr lang="de-DE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A539A-C58C-4C56-A92A-49B85B145866}" type="datetime1">
              <a:rPr lang="de-CH"/>
              <a:pPr>
                <a:defRPr/>
              </a:pPr>
              <a:t>21.02.2014</a:t>
            </a:fld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Version 1.1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E5506-F9C5-4CED-8003-024F8121F028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0364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F24AB-10AB-4DB9-9026-88C3F34FDE04}" type="datetime1">
              <a:rPr lang="de-CH"/>
              <a:pPr>
                <a:defRPr/>
              </a:pPr>
              <a:t>21.02.2014</a:t>
            </a:fld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Version 1.1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232C6-686C-4557-AB27-0B0556880DE8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16179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518EF-83DC-4CEF-851E-B900457A36AC}" type="datetime1">
              <a:rPr lang="de-CH"/>
              <a:pPr>
                <a:defRPr/>
              </a:pPr>
              <a:t>21.02.2014</a:t>
            </a:fld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Version 1.1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5EE83-B8A0-4E15-A8BC-BC4A7EB268E2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5597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51630-8CF2-41F9-B5EB-41B8E49267AB}" type="datetime1">
              <a:rPr lang="de-CH"/>
              <a:pPr>
                <a:defRPr/>
              </a:pPr>
              <a:t>21.02.2014</a:t>
            </a:fld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Version 1.1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A96E1-24A4-40B9-A879-100AE128298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2770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E97F1-9C8C-4699-8A22-9E3D5FCB7A29}" type="datetime1">
              <a:rPr lang="de-CH"/>
              <a:pPr>
                <a:defRPr/>
              </a:pPr>
              <a:t>21.02.2014</a:t>
            </a:fld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Version 1.1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9D1D3-A4DB-489C-A4C8-3A6FE16746AC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29940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D4277-D653-4ECF-9B09-7A822AD893E3}" type="datetime1">
              <a:rPr lang="de-CH"/>
              <a:pPr>
                <a:defRPr/>
              </a:pPr>
              <a:t>21.02.2014</a:t>
            </a:fld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Version 1.1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C7450-9B39-4E3D-9B83-32142AA0D7CB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3652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C475C9-B4F6-4FE2-A64A-90CC27022057}" type="datetime1">
              <a:rPr lang="de-CH"/>
              <a:pPr>
                <a:defRPr/>
              </a:pPr>
              <a:t>21.02.2014</a:t>
            </a:fld>
            <a:endParaRPr lang="de-C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Version 1.1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5EE6C-50F6-48BF-86F7-4554C0113152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93389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38B29-A117-49EB-835B-FF298D63C1A3}" type="datetime1">
              <a:rPr lang="de-CH"/>
              <a:pPr>
                <a:defRPr/>
              </a:pPr>
              <a:t>21.02.2014</a:t>
            </a:fld>
            <a:endParaRPr lang="de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Version 1.1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9F328-576F-472B-AEF2-653E7EFC5A6B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2354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33CC8-6A43-4A5E-8DDA-0501EFBE67B5}" type="datetime1">
              <a:rPr lang="de-CH"/>
              <a:pPr>
                <a:defRPr/>
              </a:pPr>
              <a:t>21.02.2014</a:t>
            </a:fld>
            <a:endParaRPr lang="de-C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Version 1.1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A173A-68A4-4296-A3DD-814A61D22C47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5376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1A675-3F62-40C0-9B58-E54028E0ACF9}" type="datetime1">
              <a:rPr lang="de-CH"/>
              <a:pPr>
                <a:defRPr/>
              </a:pPr>
              <a:t>21.02.2014</a:t>
            </a:fld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Version 1.1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86290-B6B7-423B-BC1C-028218FB25E9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74110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5E390-4D91-497D-B962-B34EC1A25D83}" type="datetime1">
              <a:rPr lang="de-CH"/>
              <a:pPr>
                <a:defRPr/>
              </a:pPr>
              <a:t>21.02.2014</a:t>
            </a:fld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Version 1.1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7B9B4-4DA4-40D2-BFC4-B4C63B7E291A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01850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8088D377-7F03-466A-B578-5CE015E22331}" type="datetime1">
              <a:rPr lang="de-CH"/>
              <a:pPr>
                <a:defRPr/>
              </a:pPr>
              <a:t>21.02.2014</a:t>
            </a:fld>
            <a:endParaRPr lang="de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de-CH"/>
              <a:t>Version 1.1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3738CE2-593D-4B75-AB63-F56FD2AF74C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atumsplatzhalt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A775A3F2-575B-4634-886D-72D10F7C0704}" type="datetime1">
              <a:rPr lang="de-CH" sz="1400" smtClean="0"/>
              <a:pPr/>
              <a:t>21.02.2014</a:t>
            </a:fld>
            <a:endParaRPr lang="de-CH" sz="1400" smtClean="0"/>
          </a:p>
        </p:txBody>
      </p:sp>
      <p:sp>
        <p:nvSpPr>
          <p:cNvPr id="2051" name="Fußzeilenplatzhalt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CH" sz="1400" smtClean="0"/>
              <a:t>Version 1.1</a:t>
            </a:r>
          </a:p>
        </p:txBody>
      </p:sp>
      <p:sp>
        <p:nvSpPr>
          <p:cNvPr id="2052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3F6AE82F-24A8-46C1-BC9D-F87AAA7C35EA}" type="slidenum">
              <a:rPr lang="de-CH" sz="1400" smtClean="0"/>
              <a:pPr/>
              <a:t>1</a:t>
            </a:fld>
            <a:endParaRPr lang="de-CH" sz="1400" smtClean="0"/>
          </a:p>
        </p:txBody>
      </p:sp>
      <p:sp>
        <p:nvSpPr>
          <p:cNvPr id="2053" name="AutoShape 2"/>
          <p:cNvSpPr>
            <a:spLocks noChangeArrowheads="1"/>
          </p:cNvSpPr>
          <p:nvPr/>
        </p:nvSpPr>
        <p:spPr bwMode="auto">
          <a:xfrm>
            <a:off x="304800" y="685800"/>
            <a:ext cx="3816350" cy="827088"/>
          </a:xfrm>
          <a:prstGeom prst="flowChartProcess">
            <a:avLst/>
          </a:prstGeom>
          <a:solidFill>
            <a:srgbClr val="FDE3E3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CH" b="1" dirty="0" smtClean="0"/>
              <a:t>Schtifti </a:t>
            </a:r>
            <a:r>
              <a:rPr lang="de-CH" b="1" dirty="0" err="1" smtClean="0"/>
              <a:t>Foundation</a:t>
            </a:r>
            <a:endParaRPr lang="de-CH" b="1" dirty="0" smtClean="0"/>
          </a:p>
          <a:p>
            <a:pPr algn="ctr"/>
            <a:r>
              <a:rPr lang="de-CH" sz="1000" dirty="0" smtClean="0"/>
              <a:t>Roger Grolimund und Kathrin Steiger (Co-Geschäftsleitung)</a:t>
            </a:r>
          </a:p>
          <a:p>
            <a:pPr algn="ctr"/>
            <a:r>
              <a:rPr lang="de-CH" sz="1000" dirty="0" smtClean="0"/>
              <a:t>Stiftungsrat und Revisionsstelle</a:t>
            </a:r>
            <a:endParaRPr lang="de-CH" sz="1000" dirty="0"/>
          </a:p>
        </p:txBody>
      </p:sp>
      <p:sp>
        <p:nvSpPr>
          <p:cNvPr id="2054" name="AutoShape 3"/>
          <p:cNvSpPr>
            <a:spLocks noChangeArrowheads="1"/>
          </p:cNvSpPr>
          <p:nvPr/>
        </p:nvSpPr>
        <p:spPr bwMode="auto">
          <a:xfrm>
            <a:off x="2667000" y="1981200"/>
            <a:ext cx="2971800" cy="1981200"/>
          </a:xfrm>
          <a:prstGeom prst="flowChartPreparation">
            <a:avLst/>
          </a:prstGeom>
          <a:solidFill>
            <a:srgbClr val="FF3333">
              <a:alpha val="50195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CH" b="1" dirty="0"/>
              <a:t>Projektteam</a:t>
            </a:r>
            <a:endParaRPr lang="de-CH" b="1" dirty="0" smtClean="0"/>
          </a:p>
          <a:p>
            <a:pPr algn="ctr"/>
            <a:r>
              <a:rPr lang="de-CH" sz="1000" dirty="0" smtClean="0"/>
              <a:t>Noemi Reichel – Projektleiterin D-CH</a:t>
            </a:r>
          </a:p>
          <a:p>
            <a:pPr algn="ctr"/>
            <a:r>
              <a:rPr lang="de-CH" sz="1000" dirty="0" smtClean="0"/>
              <a:t>Linda </a:t>
            </a:r>
            <a:r>
              <a:rPr lang="de-CH" sz="1000" dirty="0" err="1" smtClean="0"/>
              <a:t>Nussbaumer</a:t>
            </a:r>
            <a:r>
              <a:rPr lang="de-CH" sz="1000" dirty="0" smtClean="0"/>
              <a:t> – Projektleiterin W-CH</a:t>
            </a:r>
          </a:p>
          <a:p>
            <a:pPr algn="ctr"/>
            <a:r>
              <a:rPr lang="de-CH" sz="1000" dirty="0" smtClean="0"/>
              <a:t>Laura </a:t>
            </a:r>
            <a:r>
              <a:rPr lang="de-CH" sz="1000" dirty="0" err="1" smtClean="0"/>
              <a:t>Vaccharino</a:t>
            </a:r>
            <a:r>
              <a:rPr lang="de-CH" sz="1000" dirty="0" smtClean="0"/>
              <a:t> – Projektleiterin I-CH</a:t>
            </a:r>
          </a:p>
          <a:p>
            <a:pPr algn="ctr"/>
            <a:r>
              <a:rPr lang="de-CH" sz="1000" dirty="0" smtClean="0"/>
              <a:t>David </a:t>
            </a:r>
            <a:r>
              <a:rPr lang="de-CH" sz="1000" dirty="0" err="1" smtClean="0"/>
              <a:t>Kägi</a:t>
            </a:r>
            <a:r>
              <a:rPr lang="de-CH" sz="1000" dirty="0" smtClean="0"/>
              <a:t> – Projektleiter Web</a:t>
            </a:r>
          </a:p>
          <a:p>
            <a:pPr algn="ctr"/>
            <a:r>
              <a:rPr lang="de-CH" sz="1000" dirty="0" smtClean="0"/>
              <a:t>Jojo Linder – Workshopleiter</a:t>
            </a:r>
          </a:p>
          <a:p>
            <a:pPr algn="ctr"/>
            <a:r>
              <a:rPr lang="de-CH" sz="1000" dirty="0" smtClean="0"/>
              <a:t>Rahel Reich – Buchhaltung</a:t>
            </a:r>
          </a:p>
          <a:p>
            <a:pPr algn="ctr"/>
            <a:r>
              <a:rPr lang="de-CH" sz="1000" dirty="0" smtClean="0"/>
              <a:t>Diverse </a:t>
            </a:r>
            <a:r>
              <a:rPr lang="de-CH" sz="1000" dirty="0" err="1" smtClean="0"/>
              <a:t>FreelancerInnen</a:t>
            </a:r>
            <a:r>
              <a:rPr lang="de-CH" sz="1000" dirty="0" smtClean="0"/>
              <a:t> für</a:t>
            </a:r>
          </a:p>
          <a:p>
            <a:pPr algn="ctr"/>
            <a:r>
              <a:rPr lang="de-CH" sz="1000" dirty="0" smtClean="0"/>
              <a:t>die Durchführung der </a:t>
            </a:r>
            <a:r>
              <a:rPr lang="de-CH" sz="1000" dirty="0" err="1" smtClean="0"/>
              <a:t>Workshpps</a:t>
            </a:r>
            <a:endParaRPr lang="de-CH" sz="1000" dirty="0" smtClean="0"/>
          </a:p>
          <a:p>
            <a:pPr algn="ctr"/>
            <a:endParaRPr lang="de-CH" sz="1000" dirty="0"/>
          </a:p>
        </p:txBody>
      </p:sp>
      <p:sp>
        <p:nvSpPr>
          <p:cNvPr id="2055" name="AutoShape 4"/>
          <p:cNvSpPr>
            <a:spLocks noChangeArrowheads="1"/>
          </p:cNvSpPr>
          <p:nvPr/>
        </p:nvSpPr>
        <p:spPr bwMode="auto">
          <a:xfrm>
            <a:off x="6705600" y="2362200"/>
            <a:ext cx="2895600" cy="673100"/>
          </a:xfrm>
          <a:prstGeom prst="flowChartProcess">
            <a:avLst/>
          </a:prstGeom>
          <a:solidFill>
            <a:srgbClr val="FFE957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 smtClean="0"/>
              <a:t>Partnerprojekte</a:t>
            </a:r>
          </a:p>
          <a:p>
            <a:pPr algn="ctr"/>
            <a:r>
              <a:rPr lang="de-DE" dirty="0" smtClean="0"/>
              <a:t>Bike2School. Fit4Future, </a:t>
            </a:r>
            <a:r>
              <a:rPr lang="de-DE" dirty="0" err="1" smtClean="0"/>
              <a:t>Ride</a:t>
            </a:r>
            <a:r>
              <a:rPr lang="de-DE" dirty="0" smtClean="0"/>
              <a:t> </a:t>
            </a:r>
            <a:r>
              <a:rPr lang="de-DE" dirty="0" err="1" smtClean="0"/>
              <a:t>Greener</a:t>
            </a:r>
            <a:r>
              <a:rPr lang="de-DE" dirty="0" smtClean="0"/>
              <a:t>,</a:t>
            </a:r>
          </a:p>
          <a:p>
            <a:pPr algn="ctr"/>
            <a:r>
              <a:rPr lang="de-DE" dirty="0" smtClean="0"/>
              <a:t> Schule bewegt</a:t>
            </a:r>
          </a:p>
        </p:txBody>
      </p:sp>
      <p:sp>
        <p:nvSpPr>
          <p:cNvPr id="2056" name="AutoShape 6"/>
          <p:cNvSpPr>
            <a:spLocks noChangeArrowheads="1"/>
          </p:cNvSpPr>
          <p:nvPr/>
        </p:nvSpPr>
        <p:spPr bwMode="auto">
          <a:xfrm>
            <a:off x="3886200" y="5334000"/>
            <a:ext cx="2184400" cy="609600"/>
          </a:xfrm>
          <a:prstGeom prst="flowChartProcess">
            <a:avLst/>
          </a:prstGeom>
          <a:solidFill>
            <a:srgbClr val="82FF82">
              <a:alpha val="50195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CH"/>
              <a:t>Sekundäre Zielgruppe 2</a:t>
            </a:r>
          </a:p>
          <a:p>
            <a:pPr algn="ctr"/>
            <a:r>
              <a:rPr lang="de-CH" sz="1000"/>
              <a:t>Multiplikatoren</a:t>
            </a:r>
          </a:p>
        </p:txBody>
      </p:sp>
      <p:sp>
        <p:nvSpPr>
          <p:cNvPr id="2057" name="AutoShape 7"/>
          <p:cNvSpPr>
            <a:spLocks noChangeArrowheads="1"/>
          </p:cNvSpPr>
          <p:nvPr/>
        </p:nvSpPr>
        <p:spPr bwMode="auto">
          <a:xfrm>
            <a:off x="1600200" y="5334000"/>
            <a:ext cx="2133600" cy="609600"/>
          </a:xfrm>
          <a:prstGeom prst="flowChartProcess">
            <a:avLst/>
          </a:prstGeom>
          <a:solidFill>
            <a:srgbClr val="82FF82">
              <a:alpha val="50195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CH" sz="1000" dirty="0"/>
              <a:t>Sekundäre Zielgruppe 1 </a:t>
            </a:r>
            <a:endParaRPr lang="de-CH" sz="1000" dirty="0" smtClean="0"/>
          </a:p>
          <a:p>
            <a:pPr algn="ctr"/>
            <a:r>
              <a:rPr lang="de-CH" sz="1000" dirty="0" smtClean="0"/>
              <a:t>Lehrpersonen sowie Eltern </a:t>
            </a:r>
            <a:endParaRPr lang="de-CH" sz="1000" dirty="0"/>
          </a:p>
        </p:txBody>
      </p:sp>
      <p:sp>
        <p:nvSpPr>
          <p:cNvPr id="2058" name="AutoShape 8"/>
          <p:cNvSpPr>
            <a:spLocks noChangeArrowheads="1"/>
          </p:cNvSpPr>
          <p:nvPr/>
        </p:nvSpPr>
        <p:spPr bwMode="auto">
          <a:xfrm>
            <a:off x="304800" y="4267200"/>
            <a:ext cx="2133600" cy="609600"/>
          </a:xfrm>
          <a:prstGeom prst="flowChartProcess">
            <a:avLst/>
          </a:prstGeom>
          <a:solidFill>
            <a:srgbClr val="82FF82">
              <a:alpha val="50195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CH" sz="1000" dirty="0"/>
              <a:t>Primäre </a:t>
            </a:r>
            <a:r>
              <a:rPr lang="de-CH" sz="1000" dirty="0" smtClean="0"/>
              <a:t>Zielgruppe</a:t>
            </a:r>
          </a:p>
          <a:p>
            <a:pPr algn="ctr"/>
            <a:r>
              <a:rPr lang="de-CH" sz="1000" dirty="0" smtClean="0"/>
              <a:t>Kinder und Jugendliche 10-20 Jahre</a:t>
            </a:r>
            <a:endParaRPr lang="de-CH" sz="1000" dirty="0"/>
          </a:p>
        </p:txBody>
      </p:sp>
      <p:sp>
        <p:nvSpPr>
          <p:cNvPr id="2059" name="AutoShape 9"/>
          <p:cNvSpPr>
            <a:spLocks noChangeArrowheads="1"/>
          </p:cNvSpPr>
          <p:nvPr/>
        </p:nvSpPr>
        <p:spPr bwMode="auto">
          <a:xfrm>
            <a:off x="6553200" y="5181600"/>
            <a:ext cx="3048000" cy="1447800"/>
          </a:xfrm>
          <a:prstGeom prst="flowChartProcess">
            <a:avLst/>
          </a:prstGeom>
          <a:solidFill>
            <a:srgbClr val="FF66FF">
              <a:alpha val="25098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de-CH" sz="1000" dirty="0" smtClean="0"/>
          </a:p>
          <a:p>
            <a:pPr algn="ctr"/>
            <a:r>
              <a:rPr lang="de-CH" sz="1000" dirty="0" err="1" smtClean="0"/>
              <a:t>Supporting</a:t>
            </a:r>
            <a:r>
              <a:rPr lang="de-CH" sz="1000" dirty="0" smtClean="0"/>
              <a:t> Partner und Medienpartner</a:t>
            </a:r>
          </a:p>
          <a:p>
            <a:pPr algn="ctr"/>
            <a:r>
              <a:rPr lang="de-CH" sz="1000" dirty="0" err="1" smtClean="0"/>
              <a:t>ActiSmile</a:t>
            </a:r>
            <a:r>
              <a:rPr lang="de-CH" sz="1000" dirty="0" smtClean="0"/>
              <a:t>, Graubünden, </a:t>
            </a:r>
            <a:r>
              <a:rPr lang="de-CH" sz="1000" dirty="0" err="1" smtClean="0"/>
              <a:t>doodah</a:t>
            </a:r>
            <a:r>
              <a:rPr lang="de-CH" sz="1000" dirty="0" smtClean="0"/>
              <a:t>, PET, Philips, </a:t>
            </a:r>
          </a:p>
          <a:p>
            <a:pPr algn="ctr"/>
            <a:r>
              <a:rPr lang="de-CH" sz="1000" dirty="0" smtClean="0"/>
              <a:t>SV Group, 7Sky, JOIZ, </a:t>
            </a:r>
            <a:r>
              <a:rPr lang="de-CH" sz="1000" dirty="0" err="1" smtClean="0"/>
              <a:t>LikeMag</a:t>
            </a:r>
            <a:r>
              <a:rPr lang="de-CH" sz="1000" dirty="0" smtClean="0"/>
              <a:t>, Nickelodeon, </a:t>
            </a:r>
          </a:p>
          <a:p>
            <a:pPr algn="ctr"/>
            <a:r>
              <a:rPr lang="de-CH" sz="1000" dirty="0" err="1" smtClean="0"/>
              <a:t>freestyle.ch</a:t>
            </a:r>
            <a:r>
              <a:rPr lang="de-CH" sz="1000" dirty="0" smtClean="0"/>
              <a:t>, </a:t>
            </a:r>
            <a:r>
              <a:rPr lang="de-CH" sz="1000" dirty="0" err="1" smtClean="0"/>
              <a:t>BikeDays</a:t>
            </a:r>
            <a:r>
              <a:rPr lang="de-CH" sz="1000" dirty="0" smtClean="0"/>
              <a:t>, </a:t>
            </a:r>
            <a:r>
              <a:rPr lang="de-CH" sz="1000" dirty="0" err="1" smtClean="0"/>
              <a:t>Raiders</a:t>
            </a:r>
            <a:r>
              <a:rPr lang="de-CH" sz="1000" dirty="0" smtClean="0"/>
              <a:t>, SPICK,</a:t>
            </a:r>
          </a:p>
          <a:p>
            <a:pPr algn="ctr"/>
            <a:r>
              <a:rPr lang="de-CH" sz="1000" dirty="0" smtClean="0"/>
              <a:t> </a:t>
            </a:r>
            <a:r>
              <a:rPr lang="de-CH" sz="1000" dirty="0" err="1" smtClean="0"/>
              <a:t>Toasted</a:t>
            </a:r>
            <a:r>
              <a:rPr lang="de-CH" sz="1000" dirty="0" smtClean="0"/>
              <a:t>, </a:t>
            </a:r>
            <a:r>
              <a:rPr lang="de-CH" sz="1000" dirty="0" err="1" smtClean="0"/>
              <a:t>Whiteout</a:t>
            </a:r>
            <a:r>
              <a:rPr lang="de-CH" sz="1000" dirty="0" smtClean="0"/>
              <a:t>, Radio 105 (in Abklärung)</a:t>
            </a:r>
          </a:p>
          <a:p>
            <a:pPr algn="ctr"/>
            <a:r>
              <a:rPr lang="de-CH" sz="1000" dirty="0"/>
              <a:t>Vorname Nachname</a:t>
            </a:r>
          </a:p>
          <a:p>
            <a:pPr algn="ctr"/>
            <a:endParaRPr lang="de-CH" sz="1000" dirty="0"/>
          </a:p>
        </p:txBody>
      </p:sp>
      <p:sp>
        <p:nvSpPr>
          <p:cNvPr id="2060" name="AutoShape 10"/>
          <p:cNvSpPr>
            <a:spLocks noChangeArrowheads="1"/>
          </p:cNvSpPr>
          <p:nvPr/>
        </p:nvSpPr>
        <p:spPr bwMode="auto">
          <a:xfrm>
            <a:off x="304800" y="2438400"/>
            <a:ext cx="2043113" cy="990600"/>
          </a:xfrm>
          <a:prstGeom prst="flowChartAlternateProcess">
            <a:avLst/>
          </a:prstGeom>
          <a:solidFill>
            <a:srgbClr val="FFCC00">
              <a:alpha val="50195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CH" b="1" dirty="0"/>
              <a:t>Begleitgremium</a:t>
            </a:r>
            <a:endParaRPr lang="de-CH" b="1" dirty="0" smtClean="0"/>
          </a:p>
          <a:p>
            <a:pPr algn="ctr"/>
            <a:r>
              <a:rPr lang="de-CH" sz="1000" dirty="0" err="1" smtClean="0"/>
              <a:t>Coop</a:t>
            </a:r>
            <a:r>
              <a:rPr lang="de-CH" sz="1000" dirty="0" smtClean="0"/>
              <a:t>, SV Stiftung sowie </a:t>
            </a:r>
          </a:p>
          <a:p>
            <a:pPr algn="ctr"/>
            <a:r>
              <a:rPr lang="de-CH" sz="1000" dirty="0" smtClean="0"/>
              <a:t>Gesundheitsförderung Schweiz</a:t>
            </a:r>
          </a:p>
          <a:p>
            <a:pPr algn="ctr"/>
            <a:endParaRPr lang="de-CH" sz="1000" dirty="0"/>
          </a:p>
        </p:txBody>
      </p:sp>
      <p:sp>
        <p:nvSpPr>
          <p:cNvPr id="2061" name="AutoShape 11"/>
          <p:cNvSpPr>
            <a:spLocks noChangeArrowheads="1"/>
          </p:cNvSpPr>
          <p:nvPr/>
        </p:nvSpPr>
        <p:spPr bwMode="auto">
          <a:xfrm>
            <a:off x="7772400" y="685800"/>
            <a:ext cx="1668463" cy="611188"/>
          </a:xfrm>
          <a:prstGeom prst="flowChartAlternateProcess">
            <a:avLst/>
          </a:prstGeom>
          <a:solidFill>
            <a:srgbClr val="3366FF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CH" b="1" dirty="0" smtClean="0"/>
              <a:t>SV Stiftung</a:t>
            </a:r>
          </a:p>
          <a:p>
            <a:pPr algn="ctr"/>
            <a:r>
              <a:rPr lang="de-CH" sz="1000" dirty="0" smtClean="0">
                <a:solidFill>
                  <a:srgbClr val="000000"/>
                </a:solidFill>
              </a:rPr>
              <a:t> [</a:t>
            </a:r>
            <a:r>
              <a:rPr lang="de-CH" sz="1000" dirty="0" err="1" smtClean="0">
                <a:solidFill>
                  <a:srgbClr val="000000"/>
                </a:solidFill>
              </a:rPr>
              <a:t>Partner</a:t>
            </a:r>
            <a:r>
              <a:rPr lang="de-CH" sz="1000" dirty="0" err="1">
                <a:solidFill>
                  <a:srgbClr val="000000"/>
                </a:solidFill>
              </a:rPr>
              <a:t>,Sponsor</a:t>
            </a:r>
            <a:r>
              <a:rPr lang="de-CH" sz="1000" dirty="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2062" name="AutoShape 12"/>
          <p:cNvSpPr>
            <a:spLocks noChangeArrowheads="1"/>
          </p:cNvSpPr>
          <p:nvPr/>
        </p:nvSpPr>
        <p:spPr bwMode="auto">
          <a:xfrm>
            <a:off x="5867400" y="685800"/>
            <a:ext cx="1668463" cy="611188"/>
          </a:xfrm>
          <a:prstGeom prst="flowChartAlternateProcess">
            <a:avLst/>
          </a:prstGeom>
          <a:solidFill>
            <a:srgbClr val="3366FF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CH" b="1" dirty="0" err="1" smtClean="0"/>
              <a:t>Coop</a:t>
            </a:r>
            <a:endParaRPr lang="de-CH" sz="1000" dirty="0" smtClean="0">
              <a:solidFill>
                <a:srgbClr val="000000"/>
              </a:solidFill>
            </a:endParaRPr>
          </a:p>
          <a:p>
            <a:pPr algn="ctr"/>
            <a:r>
              <a:rPr lang="de-CH" sz="1000" dirty="0">
                <a:solidFill>
                  <a:srgbClr val="000000"/>
                </a:solidFill>
              </a:rPr>
              <a:t>[Hauptpartner, Sponsor]</a:t>
            </a:r>
          </a:p>
        </p:txBody>
      </p:sp>
      <p:cxnSp>
        <p:nvCxnSpPr>
          <p:cNvPr id="2063" name="AutoShape 13"/>
          <p:cNvCxnSpPr>
            <a:cxnSpLocks noChangeShapeType="1"/>
            <a:stCxn id="2055" idx="1"/>
            <a:endCxn id="2054" idx="3"/>
          </p:cNvCxnSpPr>
          <p:nvPr/>
        </p:nvCxnSpPr>
        <p:spPr bwMode="auto">
          <a:xfrm rot="10800000" flipV="1">
            <a:off x="5638800" y="2698750"/>
            <a:ext cx="1066800" cy="2730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4" name="AutoShape 14"/>
          <p:cNvCxnSpPr>
            <a:cxnSpLocks noChangeShapeType="1"/>
          </p:cNvCxnSpPr>
          <p:nvPr/>
        </p:nvCxnSpPr>
        <p:spPr bwMode="auto">
          <a:xfrm flipV="1">
            <a:off x="2438400" y="3962400"/>
            <a:ext cx="990600" cy="59055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5" name="AutoShape 15"/>
          <p:cNvCxnSpPr>
            <a:cxnSpLocks noChangeShapeType="1"/>
            <a:stCxn id="2054" idx="2"/>
            <a:endCxn id="2057" idx="0"/>
          </p:cNvCxnSpPr>
          <p:nvPr/>
        </p:nvCxnSpPr>
        <p:spPr bwMode="auto">
          <a:xfrm rot="5400000">
            <a:off x="2724150" y="3905250"/>
            <a:ext cx="1371600" cy="14859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6" name="AutoShape 16"/>
          <p:cNvCxnSpPr>
            <a:cxnSpLocks noChangeShapeType="1"/>
            <a:stCxn id="2054" idx="2"/>
            <a:endCxn id="2056" idx="0"/>
          </p:cNvCxnSpPr>
          <p:nvPr/>
        </p:nvCxnSpPr>
        <p:spPr bwMode="auto">
          <a:xfrm rot="16200000" flipH="1">
            <a:off x="3879850" y="4235450"/>
            <a:ext cx="1371600" cy="8255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7" name="AutoShape 17"/>
          <p:cNvCxnSpPr>
            <a:cxnSpLocks noChangeShapeType="1"/>
            <a:stCxn id="2054" idx="1"/>
            <a:endCxn id="2060" idx="3"/>
          </p:cNvCxnSpPr>
          <p:nvPr/>
        </p:nvCxnSpPr>
        <p:spPr bwMode="auto">
          <a:xfrm rot="10800000">
            <a:off x="2347914" y="2933700"/>
            <a:ext cx="319087" cy="381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8" name="AutoShape 18"/>
          <p:cNvCxnSpPr>
            <a:cxnSpLocks noChangeShapeType="1"/>
            <a:endCxn id="2061" idx="2"/>
          </p:cNvCxnSpPr>
          <p:nvPr/>
        </p:nvCxnSpPr>
        <p:spPr bwMode="auto">
          <a:xfrm flipV="1">
            <a:off x="4572000" y="1296988"/>
            <a:ext cx="4034632" cy="6842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9" name="AutoShape 19"/>
          <p:cNvCxnSpPr>
            <a:cxnSpLocks noChangeShapeType="1"/>
          </p:cNvCxnSpPr>
          <p:nvPr/>
        </p:nvCxnSpPr>
        <p:spPr bwMode="auto">
          <a:xfrm flipV="1">
            <a:off x="4648200" y="1219200"/>
            <a:ext cx="1219200" cy="762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71" name="AutoShape 21"/>
          <p:cNvSpPr>
            <a:spLocks noChangeArrowheads="1"/>
          </p:cNvSpPr>
          <p:nvPr/>
        </p:nvSpPr>
        <p:spPr bwMode="auto">
          <a:xfrm>
            <a:off x="6753224" y="4038600"/>
            <a:ext cx="2771775" cy="1066800"/>
          </a:xfrm>
          <a:prstGeom prst="flowChartProcess">
            <a:avLst/>
          </a:prstGeom>
          <a:solidFill>
            <a:srgbClr val="FF66FF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KAP</a:t>
            </a:r>
            <a:endParaRPr lang="de-DE" dirty="0" smtClean="0"/>
          </a:p>
          <a:p>
            <a:pPr algn="ctr"/>
            <a:r>
              <a:rPr lang="de-CH" sz="1000" dirty="0" smtClean="0"/>
              <a:t>Einbindung von GORILLA bei </a:t>
            </a:r>
          </a:p>
          <a:p>
            <a:pPr algn="ctr"/>
            <a:r>
              <a:rPr lang="de-CH" sz="1000" dirty="0" smtClean="0"/>
              <a:t>diversen KAP Programmen </a:t>
            </a:r>
          </a:p>
          <a:p>
            <a:pPr algn="ctr"/>
            <a:r>
              <a:rPr lang="de-CH" sz="1000" dirty="0" smtClean="0"/>
              <a:t>wie Zürich, Luzern, Graubünden, Bern etc.</a:t>
            </a:r>
          </a:p>
          <a:p>
            <a:pPr algn="ctr"/>
            <a:endParaRPr lang="de-CH" b="1" dirty="0"/>
          </a:p>
        </p:txBody>
      </p:sp>
      <p:sp>
        <p:nvSpPr>
          <p:cNvPr id="2072" name="Rectangle 24"/>
          <p:cNvSpPr>
            <a:spLocks noGrp="1" noChangeArrowheads="1"/>
          </p:cNvSpPr>
          <p:nvPr>
            <p:ph type="title" idx="4294967295"/>
          </p:nvPr>
        </p:nvSpPr>
        <p:spPr>
          <a:xfrm>
            <a:off x="1676400" y="120650"/>
            <a:ext cx="6419850" cy="369888"/>
          </a:xfrm>
        </p:spPr>
        <p:txBody>
          <a:bodyPr>
            <a:spAutoFit/>
          </a:bodyPr>
          <a:lstStyle/>
          <a:p>
            <a:pPr eaLnBrk="1" hangingPunct="1"/>
            <a:r>
              <a:rPr lang="de-DE" sz="1800" dirty="0" smtClean="0">
                <a:latin typeface="Arial Black" charset="0"/>
              </a:rPr>
              <a:t>GORILLA</a:t>
            </a:r>
          </a:p>
        </p:txBody>
      </p:sp>
      <p:sp>
        <p:nvSpPr>
          <p:cNvPr id="2073" name="AutoShape 21"/>
          <p:cNvSpPr>
            <a:spLocks noChangeArrowheads="1"/>
          </p:cNvSpPr>
          <p:nvPr/>
        </p:nvSpPr>
        <p:spPr bwMode="auto">
          <a:xfrm>
            <a:off x="6738938" y="3297238"/>
            <a:ext cx="2101850" cy="688975"/>
          </a:xfrm>
          <a:prstGeom prst="flowChartProcess">
            <a:avLst/>
          </a:prstGeom>
          <a:solidFill>
            <a:srgbClr val="FF66FF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de-DE" dirty="0"/>
          </a:p>
          <a:p>
            <a:pPr algn="ctr"/>
            <a:endParaRPr lang="de-DE" dirty="0" smtClean="0"/>
          </a:p>
          <a:p>
            <a:pPr algn="ctr"/>
            <a:r>
              <a:rPr lang="de-DE" dirty="0" smtClean="0"/>
              <a:t>Fachliche Partner</a:t>
            </a:r>
          </a:p>
          <a:p>
            <a:pPr algn="ctr"/>
            <a:r>
              <a:rPr lang="de-CH" sz="1000" dirty="0" smtClean="0"/>
              <a:t>Gesundheitsförderung Schweiz</a:t>
            </a:r>
          </a:p>
          <a:p>
            <a:pPr algn="ctr"/>
            <a:r>
              <a:rPr lang="de-CH" sz="1000" dirty="0" smtClean="0"/>
              <a:t>Bundesamt für Sport</a:t>
            </a:r>
          </a:p>
          <a:p>
            <a:pPr algn="ctr"/>
            <a:r>
              <a:rPr lang="de-CH" sz="1000" dirty="0" smtClean="0"/>
              <a:t>SGE</a:t>
            </a:r>
          </a:p>
          <a:p>
            <a:pPr algn="ctr"/>
            <a:endParaRPr lang="de-CH" b="1" dirty="0"/>
          </a:p>
          <a:p>
            <a:pPr algn="ctr"/>
            <a:endParaRPr lang="de-CH" b="1" dirty="0"/>
          </a:p>
        </p:txBody>
      </p:sp>
      <p:cxnSp>
        <p:nvCxnSpPr>
          <p:cNvPr id="2074" name="AutoShape 14"/>
          <p:cNvCxnSpPr>
            <a:cxnSpLocks noChangeShapeType="1"/>
            <a:stCxn id="2054" idx="3"/>
            <a:endCxn id="2073" idx="1"/>
          </p:cNvCxnSpPr>
          <p:nvPr/>
        </p:nvCxnSpPr>
        <p:spPr bwMode="auto">
          <a:xfrm>
            <a:off x="5638800" y="2971800"/>
            <a:ext cx="1100138" cy="669926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75" name="AutoShape 14"/>
          <p:cNvCxnSpPr>
            <a:cxnSpLocks noChangeShapeType="1"/>
            <a:stCxn id="2054" idx="3"/>
          </p:cNvCxnSpPr>
          <p:nvPr/>
        </p:nvCxnSpPr>
        <p:spPr bwMode="auto">
          <a:xfrm>
            <a:off x="5638800" y="2971800"/>
            <a:ext cx="1114425" cy="13747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AutoShape 14"/>
          <p:cNvCxnSpPr>
            <a:cxnSpLocks noChangeShapeType="1"/>
            <a:endCxn id="2059" idx="1"/>
          </p:cNvCxnSpPr>
          <p:nvPr/>
        </p:nvCxnSpPr>
        <p:spPr bwMode="auto">
          <a:xfrm rot="16200000" flipH="1">
            <a:off x="4781550" y="4133850"/>
            <a:ext cx="2171700" cy="1371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Leer">
  <a:themeElements>
    <a:clrScheme name="Le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e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macos:Applications (Mac OS 9):Programme Office:Microsoft Office 2001:Vorlagen:Präsentationen:Designs:Leer</Template>
  <TotalTime>0</TotalTime>
  <Words>175</Words>
  <Application>Microsoft Office PowerPoint</Application>
  <PresentationFormat>A4-Papier (210x297 mm)</PresentationFormat>
  <Paragraphs>50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Leer</vt:lpstr>
      <vt:lpstr>GORILLA</vt:lpstr>
    </vt:vector>
  </TitlesOfParts>
  <Company>ConteXt-Consulting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Hubert Studer</dc:creator>
  <cp:lastModifiedBy>admin</cp:lastModifiedBy>
  <cp:revision>52</cp:revision>
  <cp:lastPrinted>2014-02-21T12:39:56Z</cp:lastPrinted>
  <dcterms:created xsi:type="dcterms:W3CDTF">2014-02-17T13:44:14Z</dcterms:created>
  <dcterms:modified xsi:type="dcterms:W3CDTF">2014-02-21T12:40:27Z</dcterms:modified>
</cp:coreProperties>
</file>